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268" r:id="rId2"/>
    <p:sldId id="265" r:id="rId3"/>
  </p:sldIdLst>
  <p:sldSz cx="7556500" cy="10693400"/>
  <p:notesSz cx="6735763" cy="9866313"/>
  <p:embeddedFontLst>
    <p:embeddedFont>
      <p:font typeface="AR P楷書体M" panose="03000600000000000000" pitchFamily="66" charset="-128"/>
      <p:regular r:id="rId5"/>
    </p:embeddedFont>
    <p:embeddedFont>
      <p:font typeface="BIZ UDゴシック" panose="020B0400000000000000" pitchFamily="49" charset="-128"/>
      <p:regular r:id="rId6"/>
      <p:bold r:id="rId7"/>
    </p:embeddedFont>
    <p:embeddedFont>
      <p:font typeface="游ゴシック" panose="020B0400000000000000" pitchFamily="50" charset="-128"/>
      <p:regular r:id="rId8"/>
      <p:bold r:id="rId9"/>
    </p:embeddedFont>
    <p:embeddedFont>
      <p:font typeface="游ゴシック Medium" panose="020B0500000000000000" pitchFamily="50" charset="-128"/>
      <p:regular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E2B"/>
    <a:srgbClr val="A6A6A6"/>
    <a:srgbClr val="7F7F7F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100" d="100"/>
          <a:sy n="100" d="100"/>
        </p:scale>
        <p:origin x="1014" y="-10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4.fntdata"/><Relationship Id="rId13" Type="http://schemas.openxmlformats.org/officeDocument/2006/relationships/font" Target="fonts/font9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font" Target="fonts/font3.fntdata"/><Relationship Id="rId12" Type="http://schemas.openxmlformats.org/officeDocument/2006/relationships/font" Target="fonts/font8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font" Target="fonts/font7.fntdata"/><Relationship Id="rId5" Type="http://schemas.openxmlformats.org/officeDocument/2006/relationships/font" Target="fonts/font1.fntdata"/><Relationship Id="rId15" Type="http://schemas.openxmlformats.org/officeDocument/2006/relationships/presProps" Target="presProps.xml"/><Relationship Id="rId10" Type="http://schemas.openxmlformats.org/officeDocument/2006/relationships/font" Target="fonts/font6.fntdata"/><Relationship Id="rId4" Type="http://schemas.openxmlformats.org/officeDocument/2006/relationships/notesMaster" Target="notesMasters/notesMaster1.xml"/><Relationship Id="rId9" Type="http://schemas.openxmlformats.org/officeDocument/2006/relationships/font" Target="fonts/font5.fntdata"/><Relationship Id="rId14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123D50-B4C4-4B13-BEB2-4766446F2F0A}" type="datetimeFigureOut">
              <a:rPr kumimoji="1" lang="ja-JP" altLang="en-US" smtClean="0"/>
              <a:t>2025/4/30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192338" y="1233488"/>
            <a:ext cx="2351087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1B7BCC-4826-48FE-875D-445522AC493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5973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0:notes"/>
          <p:cNvSpPr txBox="1">
            <a:spLocks noGrp="1"/>
          </p:cNvSpPr>
          <p:nvPr>
            <p:ph type="body" idx="1"/>
          </p:nvPr>
        </p:nvSpPr>
        <p:spPr>
          <a:xfrm>
            <a:off x="668902" y="5160976"/>
            <a:ext cx="5348071" cy="4222302"/>
          </a:xfrm>
          <a:prstGeom prst="rect">
            <a:avLst/>
          </a:prstGeom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63750" y="1341438"/>
            <a:ext cx="2557463" cy="3619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図 25">
            <a:extLst>
              <a:ext uri="{FF2B5EF4-FFF2-40B4-BE49-F238E27FC236}">
                <a16:creationId xmlns:a16="http://schemas.microsoft.com/office/drawing/2014/main" id="{B8404711-F9F0-D8E6-F80A-2D08B4C9EF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3" r="11510"/>
          <a:stretch/>
        </p:blipFill>
        <p:spPr>
          <a:xfrm>
            <a:off x="0" y="-29347"/>
            <a:ext cx="7556500" cy="10722747"/>
          </a:xfrm>
          <a:prstGeom prst="rect">
            <a:avLst/>
          </a:prstGeom>
        </p:spPr>
      </p:pic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BDCEF722-56BB-8E40-2475-68A830746594}"/>
              </a:ext>
            </a:extLst>
          </p:cNvPr>
          <p:cNvSpPr/>
          <p:nvPr/>
        </p:nvSpPr>
        <p:spPr>
          <a:xfrm>
            <a:off x="-31750" y="7400260"/>
            <a:ext cx="7696200" cy="3325542"/>
          </a:xfrm>
          <a:prstGeom prst="rect">
            <a:avLst/>
          </a:prstGeom>
          <a:gradFill flip="none" rotWithShape="1">
            <a:gsLst>
              <a:gs pos="0">
                <a:srgbClr val="A6A6A6">
                  <a:tint val="66000"/>
                  <a:satMod val="160000"/>
                </a:srgbClr>
              </a:gs>
              <a:gs pos="50000">
                <a:srgbClr val="A6A6A6">
                  <a:tint val="44500"/>
                  <a:satMod val="160000"/>
                </a:srgbClr>
              </a:gs>
              <a:gs pos="100000">
                <a:srgbClr val="A6A6A6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" name="四角形: 角を丸くする 109">
            <a:extLst>
              <a:ext uri="{FF2B5EF4-FFF2-40B4-BE49-F238E27FC236}">
                <a16:creationId xmlns:a16="http://schemas.microsoft.com/office/drawing/2014/main" id="{F22D4095-DB28-4F49-8264-07631BBF084A}"/>
              </a:ext>
            </a:extLst>
          </p:cNvPr>
          <p:cNvSpPr/>
          <p:nvPr/>
        </p:nvSpPr>
        <p:spPr>
          <a:xfrm>
            <a:off x="6205677" y="18267077"/>
            <a:ext cx="510578" cy="155439"/>
          </a:xfrm>
          <a:prstGeom prst="roundRect">
            <a:avLst>
              <a:gd name="adj" fmla="val 0"/>
            </a:avLst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337" tIns="34168" rIns="68337" bIns="3416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endParaRPr kumimoji="1" lang="en-US" altLang="ja-JP" sz="673" dirty="0">
              <a:solidFill>
                <a:srgbClr val="004E2B"/>
              </a:solidFill>
              <a:latin typeface="+mn-ea"/>
            </a:endParaRPr>
          </a:p>
        </p:txBody>
      </p:sp>
      <p:sp>
        <p:nvSpPr>
          <p:cNvPr id="80" name="四角形: 角を丸くする 79">
            <a:extLst>
              <a:ext uri="{FF2B5EF4-FFF2-40B4-BE49-F238E27FC236}">
                <a16:creationId xmlns:a16="http://schemas.microsoft.com/office/drawing/2014/main" id="{16CC84FD-C4DA-4E93-82D6-C0A328249607}"/>
              </a:ext>
            </a:extLst>
          </p:cNvPr>
          <p:cNvSpPr/>
          <p:nvPr/>
        </p:nvSpPr>
        <p:spPr>
          <a:xfrm>
            <a:off x="3399048" y="14756205"/>
            <a:ext cx="953199" cy="173803"/>
          </a:xfrm>
          <a:prstGeom prst="roundRect">
            <a:avLst>
              <a:gd name="adj" fmla="val 0"/>
            </a:avLst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337" tIns="34168" rIns="68337" bIns="3416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endParaRPr kumimoji="1" lang="en-US" altLang="ja-JP" sz="673" dirty="0">
              <a:solidFill>
                <a:srgbClr val="004E2B"/>
              </a:solidFill>
              <a:latin typeface="+mn-ea"/>
            </a:endParaRPr>
          </a:p>
        </p:txBody>
      </p:sp>
      <p:sp>
        <p:nvSpPr>
          <p:cNvPr id="78" name="テキスト ボックス 77">
            <a:extLst>
              <a:ext uri="{FF2B5EF4-FFF2-40B4-BE49-F238E27FC236}">
                <a16:creationId xmlns:a16="http://schemas.microsoft.com/office/drawing/2014/main" id="{0DD2EEBA-0B60-4A34-81C5-67962E869E5C}"/>
              </a:ext>
            </a:extLst>
          </p:cNvPr>
          <p:cNvSpPr txBox="1"/>
          <p:nvPr/>
        </p:nvSpPr>
        <p:spPr>
          <a:xfrm>
            <a:off x="196850" y="4272927"/>
            <a:ext cx="262857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ja-JP" sz="2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1,500,000</a:t>
            </a:r>
            <a:r>
              <a:rPr kumimoji="1" lang="ja-JP" altLang="en-US" sz="2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円</a:t>
            </a:r>
          </a:p>
        </p:txBody>
      </p:sp>
      <p:sp>
        <p:nvSpPr>
          <p:cNvPr id="79" name="四角形: 角を丸くする 78">
            <a:extLst>
              <a:ext uri="{FF2B5EF4-FFF2-40B4-BE49-F238E27FC236}">
                <a16:creationId xmlns:a16="http://schemas.microsoft.com/office/drawing/2014/main" id="{D4824F2A-F196-4C31-81F6-E24C38794ABA}"/>
              </a:ext>
            </a:extLst>
          </p:cNvPr>
          <p:cNvSpPr/>
          <p:nvPr/>
        </p:nvSpPr>
        <p:spPr>
          <a:xfrm>
            <a:off x="93556" y="3962780"/>
            <a:ext cx="1323728" cy="39332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337" tIns="34168" rIns="68337" bIns="3416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ja-JP" altLang="en-US" sz="1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目標金額</a:t>
            </a:r>
          </a:p>
        </p:txBody>
      </p:sp>
      <p:sp>
        <p:nvSpPr>
          <p:cNvPr id="73" name="四角形: 角を丸くする 78">
            <a:extLst>
              <a:ext uri="{FF2B5EF4-FFF2-40B4-BE49-F238E27FC236}">
                <a16:creationId xmlns:a16="http://schemas.microsoft.com/office/drawing/2014/main" id="{D4824F2A-F196-4C31-81F6-E24C38794ABA}"/>
              </a:ext>
            </a:extLst>
          </p:cNvPr>
          <p:cNvSpPr/>
          <p:nvPr/>
        </p:nvSpPr>
        <p:spPr>
          <a:xfrm>
            <a:off x="93556" y="4877180"/>
            <a:ext cx="1323728" cy="39332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337" tIns="34168" rIns="68337" bIns="3416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ja-JP" altLang="en-US" sz="1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受付期間</a:t>
            </a: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D74D9F12-4E6F-4D88-BD00-2CA660273E42}"/>
              </a:ext>
            </a:extLst>
          </p:cNvPr>
          <p:cNvSpPr txBox="1"/>
          <p:nvPr/>
        </p:nvSpPr>
        <p:spPr>
          <a:xfrm>
            <a:off x="297195" y="9690100"/>
            <a:ext cx="6872834" cy="786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3"/>
              </a:lnSpc>
            </a:pPr>
            <a:r>
              <a:rPr kumimoji="1" lang="ja-JP" altLang="en-US" sz="1000" b="1" dirty="0">
                <a:solidFill>
                  <a:srgbClr val="004E2B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川本町では、通常のふるさと納税と同様にお礼の品をお選びいただけます。</a:t>
            </a:r>
            <a:endParaRPr kumimoji="1" lang="en-US" altLang="ja-JP" sz="1000" b="1" dirty="0">
              <a:solidFill>
                <a:srgbClr val="004E2B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ts val="1403"/>
              </a:lnSpc>
            </a:pPr>
            <a:r>
              <a:rPr kumimoji="1" lang="ja-JP" altLang="en-US" sz="1000" b="1" dirty="0">
                <a:solidFill>
                  <a:srgbClr val="004E2B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本プロジェクトへの寄附は、</a:t>
            </a:r>
            <a:endParaRPr kumimoji="1" lang="en-US" altLang="ja-JP" sz="1000" b="1" dirty="0">
              <a:solidFill>
                <a:srgbClr val="004E2B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ts val="1403"/>
              </a:lnSpc>
            </a:pPr>
            <a:r>
              <a:rPr kumimoji="1" lang="ja-JP" altLang="en-US" sz="1000" b="1" dirty="0">
                <a:solidFill>
                  <a:srgbClr val="004E2B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</a:t>
            </a:r>
            <a:r>
              <a:rPr kumimoji="1" lang="ja-JP" altLang="en-US" sz="1400" b="1" dirty="0">
                <a:solidFill>
                  <a:srgbClr val="FF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ふるさと納税</a:t>
            </a:r>
            <a:r>
              <a:rPr kumimoji="1" lang="ja-JP" altLang="en-US" sz="1000" b="1" dirty="0">
                <a:solidFill>
                  <a:srgbClr val="004E2B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として、</a:t>
            </a:r>
            <a:r>
              <a:rPr kumimoji="1" lang="ja-JP" altLang="en-US" sz="1400" b="1" dirty="0">
                <a:solidFill>
                  <a:srgbClr val="FF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自己負担 </a:t>
            </a:r>
            <a:r>
              <a:rPr kumimoji="1" lang="en-US" altLang="ja-JP" sz="1400" b="1" dirty="0">
                <a:solidFill>
                  <a:srgbClr val="FF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2,000</a:t>
            </a:r>
            <a:r>
              <a:rPr kumimoji="1" lang="ja-JP" altLang="en-US" sz="1400" b="1" dirty="0">
                <a:solidFill>
                  <a:srgbClr val="FF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円</a:t>
            </a:r>
            <a:r>
              <a:rPr kumimoji="1" lang="ja-JP" altLang="en-US" sz="1000" b="1" dirty="0">
                <a:solidFill>
                  <a:srgbClr val="004E2B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でご寄附いただけます。</a:t>
            </a:r>
            <a:endParaRPr kumimoji="1" lang="en-US" altLang="ja-JP" sz="1000" b="1" dirty="0">
              <a:solidFill>
                <a:srgbClr val="004E2B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ts val="1403"/>
              </a:lnSpc>
            </a:pPr>
            <a:r>
              <a:rPr kumimoji="1" lang="en-US" altLang="ja-JP" sz="1000" b="1" dirty="0">
                <a:solidFill>
                  <a:srgbClr val="004E2B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※</a:t>
            </a:r>
            <a:r>
              <a:rPr kumimoji="1" lang="ja-JP" altLang="en-US" sz="1000" b="1" dirty="0">
                <a:solidFill>
                  <a:srgbClr val="004E2B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ふるさと納税制度の規定より、川本町民の方からの寄附に対しては、お礼の品をお送りすることができません。</a:t>
            </a:r>
            <a:endParaRPr kumimoji="1" lang="en-US" altLang="ja-JP" sz="1100" b="1" dirty="0">
              <a:solidFill>
                <a:srgbClr val="004E2B"/>
              </a:solidFill>
              <a:latin typeface="+mn-ea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1121D10-946F-E2BE-A1E0-A5116EC934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090" y="6357739"/>
            <a:ext cx="883447" cy="973216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774C98F-56B9-857E-B6F6-C6BF2B4C968A}"/>
              </a:ext>
            </a:extLst>
          </p:cNvPr>
          <p:cNvSpPr txBox="1"/>
          <p:nvPr/>
        </p:nvSpPr>
        <p:spPr>
          <a:xfrm>
            <a:off x="423160" y="5118100"/>
            <a:ext cx="335509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kumimoji="1" lang="ja-JP" altLang="en-US" sz="1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令和７年</a:t>
            </a:r>
            <a:r>
              <a:rPr kumimoji="1" lang="ja-JP" altLang="en-US" sz="2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７</a:t>
            </a:r>
            <a:r>
              <a:rPr kumimoji="1" lang="ja-JP" altLang="en-US" sz="1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月</a:t>
            </a:r>
            <a:r>
              <a:rPr kumimoji="1" lang="ja-JP" altLang="en-US" sz="2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２９</a:t>
            </a:r>
            <a:r>
              <a:rPr kumimoji="1" lang="ja-JP" altLang="en-US" sz="1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日まで</a:t>
            </a:r>
            <a:endParaRPr kumimoji="1" lang="en-US" altLang="ja-JP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32BBF661-F93E-4B04-B731-EAEE1821F075}"/>
              </a:ext>
            </a:extLst>
          </p:cNvPr>
          <p:cNvSpPr txBox="1"/>
          <p:nvPr/>
        </p:nvSpPr>
        <p:spPr>
          <a:xfrm>
            <a:off x="841611" y="301542"/>
            <a:ext cx="587327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kumimoji="1" lang="ja-JP" altLang="en-US" sz="2400" b="1" dirty="0">
                <a:ln>
                  <a:solidFill>
                    <a:srgbClr val="92D050"/>
                  </a:solidFill>
                </a:ln>
                <a:solidFill>
                  <a:srgbClr val="92D0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ガバメントクラウドファンディング</a:t>
            </a:r>
            <a:r>
              <a:rPr kumimoji="1" lang="en-US" altLang="ja-JP" sz="2400" b="1" dirty="0">
                <a:ln>
                  <a:solidFill>
                    <a:srgbClr val="92D050"/>
                  </a:solidFill>
                </a:ln>
                <a:solidFill>
                  <a:srgbClr val="92D0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®</a:t>
            </a:r>
            <a:r>
              <a:rPr kumimoji="1" lang="ja-JP" altLang="en-US" sz="1600" dirty="0">
                <a:ln>
                  <a:solidFill>
                    <a:srgbClr val="92D050"/>
                  </a:solidFill>
                </a:ln>
                <a:solidFill>
                  <a:srgbClr val="92D0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挑戦中</a:t>
            </a:r>
          </a:p>
        </p:txBody>
      </p:sp>
      <p:sp>
        <p:nvSpPr>
          <p:cNvPr id="28" name="四角形: 角を丸くする 59">
            <a:extLst>
              <a:ext uri="{FF2B5EF4-FFF2-40B4-BE49-F238E27FC236}">
                <a16:creationId xmlns:a16="http://schemas.microsoft.com/office/drawing/2014/main" id="{C20178E2-177D-5611-195A-BD707D687059}"/>
              </a:ext>
            </a:extLst>
          </p:cNvPr>
          <p:cNvSpPr/>
          <p:nvPr/>
        </p:nvSpPr>
        <p:spPr>
          <a:xfrm>
            <a:off x="240808" y="9385300"/>
            <a:ext cx="3151766" cy="269781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337" tIns="34168" rIns="68337" bIns="3416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ja-JP" altLang="en-US" sz="1403" dirty="0">
                <a:solidFill>
                  <a:schemeClr val="bg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rPr>
              <a:t>選べるお礼の品</a:t>
            </a:r>
          </a:p>
        </p:txBody>
      </p:sp>
      <p:sp>
        <p:nvSpPr>
          <p:cNvPr id="30" name="四角形: 角を丸くする 78">
            <a:extLst>
              <a:ext uri="{FF2B5EF4-FFF2-40B4-BE49-F238E27FC236}">
                <a16:creationId xmlns:a16="http://schemas.microsoft.com/office/drawing/2014/main" id="{480A38F5-B62D-E8FD-A140-9120A14D8239}"/>
              </a:ext>
            </a:extLst>
          </p:cNvPr>
          <p:cNvSpPr/>
          <p:nvPr/>
        </p:nvSpPr>
        <p:spPr>
          <a:xfrm>
            <a:off x="44450" y="5727700"/>
            <a:ext cx="2084494" cy="39332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337" tIns="34168" rIns="68337" bIns="3416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ja-JP" altLang="en-US" sz="1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寄附金の使い道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17C59F12-7A6B-A830-3B7B-458D0DADBCB8}"/>
              </a:ext>
            </a:extLst>
          </p:cNvPr>
          <p:cNvSpPr txBox="1"/>
          <p:nvPr/>
        </p:nvSpPr>
        <p:spPr>
          <a:xfrm>
            <a:off x="410251" y="6085126"/>
            <a:ext cx="4587199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kumimoji="1" lang="ja-JP" altLang="en-US" sz="1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川本町合併７０周年を記念した「江の川</a:t>
            </a:r>
            <a:endParaRPr kumimoji="1" lang="en-US" altLang="ja-JP" sz="16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kumimoji="1" lang="ja-JP" altLang="en-US" sz="1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名物花火会」の花火打ち上げと運営のた</a:t>
            </a:r>
            <a:endParaRPr kumimoji="1" lang="en-US" altLang="ja-JP" sz="16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kumimoji="1" lang="ja-JP" altLang="en-US" sz="1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めに活用させていただきます。</a:t>
            </a:r>
          </a:p>
        </p:txBody>
      </p:sp>
      <p:pic>
        <p:nvPicPr>
          <p:cNvPr id="39" name="図 38">
            <a:extLst>
              <a:ext uri="{FF2B5EF4-FFF2-40B4-BE49-F238E27FC236}">
                <a16:creationId xmlns:a16="http://schemas.microsoft.com/office/drawing/2014/main" id="{8FEEA5A2-2C59-7819-5107-D6F04A49A23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30" b="14350"/>
          <a:stretch/>
        </p:blipFill>
        <p:spPr>
          <a:xfrm>
            <a:off x="240808" y="7480300"/>
            <a:ext cx="1618071" cy="1835339"/>
          </a:xfrm>
          <a:prstGeom prst="roundRect">
            <a:avLst/>
          </a:prstGeom>
        </p:spPr>
      </p:pic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C2051E15-3633-894A-F995-58F76D20E061}"/>
              </a:ext>
            </a:extLst>
          </p:cNvPr>
          <p:cNvSpPr txBox="1"/>
          <p:nvPr/>
        </p:nvSpPr>
        <p:spPr>
          <a:xfrm>
            <a:off x="1864196" y="7785100"/>
            <a:ext cx="5366242" cy="1349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3"/>
              </a:lnSpc>
            </a:pPr>
            <a:r>
              <a:rPr kumimoji="1" lang="ja-JP" altLang="en-US" sz="1200" b="1" dirty="0">
                <a:solidFill>
                  <a:srgbClr val="004E2B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「川本町合併７０周年記念」と銘打って開催する今年の花火大会では、これまでこの町を支えていただいた町民の皆様と事業者の方々、そして、ご来訪いただける全ての方々の記憶を彩る特別な花火を、盛大に打ち上げたいと考えております。</a:t>
            </a:r>
          </a:p>
          <a:p>
            <a:pPr>
              <a:lnSpc>
                <a:spcPts val="1403"/>
              </a:lnSpc>
            </a:pPr>
            <a:r>
              <a:rPr kumimoji="1" lang="ja-JP" altLang="en-US" sz="1200" b="1" dirty="0">
                <a:solidFill>
                  <a:srgbClr val="004E2B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つきましては、お盆の帰省時期も考慮して、令和７年８月９日（土）に開催することとした、今年の「江の川名物花火大会」に向けまして、皆さまの温かいご支援を心よりお願い申し上げます。</a:t>
            </a:r>
          </a:p>
        </p:txBody>
      </p:sp>
      <p:pic>
        <p:nvPicPr>
          <p:cNvPr id="41" name="図 40">
            <a:extLst>
              <a:ext uri="{FF2B5EF4-FFF2-40B4-BE49-F238E27FC236}">
                <a16:creationId xmlns:a16="http://schemas.microsoft.com/office/drawing/2014/main" id="{B475D369-508F-FB90-5AFC-D13A2E9C66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20" b="99800" l="2706" r="100000">
                        <a14:foregroundMark x1="35118" y1="44689" x2="35118" y2="44689"/>
                        <a14:foregroundMark x1="40755" y1="39078" x2="40755" y2="39078"/>
                        <a14:foregroundMark x1="70293" y1="48096" x2="70293" y2="48096"/>
                        <a14:foregroundMark x1="18320" y1="82365" x2="18320" y2="82365"/>
                        <a14:foregroundMark x1="82694" y1="74148" x2="82694" y2="74148"/>
                        <a14:foregroundMark x1="89177" y1="37074" x2="89177" y2="37074"/>
                        <a14:foregroundMark x1="97069" y1="60120" x2="97069" y2="60120"/>
                        <a14:foregroundMark x1="88782" y1="59118" x2="88782" y2="59118"/>
                        <a14:foregroundMark x1="42985" y1="51064" x2="42985" y2="51064"/>
                        <a14:foregroundMark x1="6567" y1="29787" x2="6567" y2="29787"/>
                        <a14:foregroundMark x1="32537" y1="47872" x2="32537" y2="47872"/>
                        <a14:foregroundMark x1="59701" y1="52128" x2="59701" y2="52128"/>
                        <a14:foregroundMark x1="58507" y1="51064" x2="58507" y2="51064"/>
                        <a14:foregroundMark x1="82388" y1="29787" x2="82388" y2="29787"/>
                        <a14:foregroundMark x1="81194" y1="29787" x2="81194" y2="29787"/>
                        <a14:foregroundMark x1="82985" y1="75532" x2="82985" y2="75532"/>
                        <a14:foregroundMark x1="81194" y1="68085" x2="81194" y2="68085"/>
                        <a14:foregroundMark x1="80896" y1="70213" x2="80896" y2="70213"/>
                        <a14:foregroundMark x1="91642" y1="47872" x2="91642" y2="47872"/>
                        <a14:foregroundMark x1="94328" y1="32979" x2="94328" y2="32979"/>
                        <a14:foregroundMark x1="92537" y1="29787" x2="92537" y2="29787"/>
                        <a14:foregroundMark x1="82687" y1="41489" x2="82687" y2="41489"/>
                        <a14:foregroundMark x1="80896" y1="42553" x2="80896" y2="42553"/>
                        <a14:foregroundMark x1="80299" y1="53191" x2="80299" y2="53191"/>
                        <a14:foregroundMark x1="84776" y1="53191" x2="84776" y2="53191"/>
                        <a14:foregroundMark x1="85075" y1="59574" x2="85075" y2="59574"/>
                        <a14:foregroundMark x1="90149" y1="77660" x2="90149" y2="77660"/>
                        <a14:foregroundMark x1="92537" y1="80851" x2="92537" y2="80851"/>
                        <a14:foregroundMark x1="92239" y1="60638" x2="92239" y2="60638"/>
                        <a14:foregroundMark x1="91642" y1="53191" x2="91642" y2="53191"/>
                        <a14:foregroundMark x1="61791" y1="51064" x2="61791" y2="51064"/>
                        <a14:foregroundMark x1="64478" y1="50000" x2="64478" y2="50000"/>
                        <a14:foregroundMark x1="49552" y1="74468" x2="49552" y2="74468"/>
                        <a14:foregroundMark x1="53731" y1="81915" x2="53731" y2="81915"/>
                        <a14:foregroundMark x1="40896" y1="69149" x2="40896" y2="69149"/>
                        <a14:foregroundMark x1="34925" y1="60638" x2="34925" y2="60638"/>
                        <a14:foregroundMark x1="20000" y1="58511" x2="20000" y2="58511"/>
                        <a14:foregroundMark x1="18507" y1="36170" x2="18507" y2="36170"/>
                        <a14:foregroundMark x1="13134" y1="36170" x2="13134" y2="36170"/>
                        <a14:foregroundMark x1="5373" y1="36170" x2="5373" y2="36170"/>
                        <a14:backgroundMark x1="16716" y1="39362" x2="16716" y2="39362"/>
                        <a14:backgroundMark x1="11343" y1="43617" x2="11343" y2="43617"/>
                        <a14:backgroundMark x1="10746" y1="48936" x2="10746" y2="48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498" y="8939245"/>
            <a:ext cx="1402080" cy="394335"/>
          </a:xfrm>
          <a:prstGeom prst="rect">
            <a:avLst/>
          </a:prstGeom>
        </p:spPr>
      </p:pic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7AE7531F-70C8-56AC-2628-50EEF46510D1}"/>
              </a:ext>
            </a:extLst>
          </p:cNvPr>
          <p:cNvSpPr txBox="1"/>
          <p:nvPr/>
        </p:nvSpPr>
        <p:spPr>
          <a:xfrm>
            <a:off x="2297215" y="7477323"/>
            <a:ext cx="44585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solidFill>
                  <a:srgbClr val="004E2B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【 </a:t>
            </a:r>
            <a:r>
              <a:rPr kumimoji="1" lang="ja-JP" altLang="en-US" sz="1400" dirty="0">
                <a:solidFill>
                  <a:srgbClr val="004E2B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川本町合併７０周年と地域に感謝を込めて </a:t>
            </a:r>
            <a:r>
              <a:rPr kumimoji="1" lang="en-US" altLang="ja-JP" sz="1400" dirty="0">
                <a:solidFill>
                  <a:srgbClr val="004E2B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】</a:t>
            </a:r>
            <a:endParaRPr kumimoji="1" lang="ja-JP" altLang="en-US" sz="1400" dirty="0">
              <a:solidFill>
                <a:srgbClr val="004E2B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2195F3DC-423D-3B9F-96F1-CD558DF0776D}"/>
              </a:ext>
            </a:extLst>
          </p:cNvPr>
          <p:cNvSpPr txBox="1"/>
          <p:nvPr/>
        </p:nvSpPr>
        <p:spPr>
          <a:xfrm>
            <a:off x="4853672" y="9004270"/>
            <a:ext cx="1201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川本町長</a:t>
            </a:r>
          </a:p>
        </p:txBody>
      </p:sp>
      <p:sp>
        <p:nvSpPr>
          <p:cNvPr id="46" name="四角形: 角を丸くする 73">
            <a:extLst>
              <a:ext uri="{FF2B5EF4-FFF2-40B4-BE49-F238E27FC236}">
                <a16:creationId xmlns:a16="http://schemas.microsoft.com/office/drawing/2014/main" id="{5A360785-0679-6DFF-8201-750F6B64EEDB}"/>
              </a:ext>
            </a:extLst>
          </p:cNvPr>
          <p:cNvSpPr/>
          <p:nvPr/>
        </p:nvSpPr>
        <p:spPr>
          <a:xfrm>
            <a:off x="4886500" y="9510580"/>
            <a:ext cx="1170580" cy="716365"/>
          </a:xfrm>
          <a:prstGeom prst="roundRect">
            <a:avLst>
              <a:gd name="adj" fmla="val 0"/>
            </a:avLst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415"/>
              </a:spcBef>
            </a:pPr>
            <a:endParaRPr kumimoji="1" lang="ja-JP" altLang="en-US" sz="8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47" name="図 46">
            <a:extLst>
              <a:ext uri="{FF2B5EF4-FFF2-40B4-BE49-F238E27FC236}">
                <a16:creationId xmlns:a16="http://schemas.microsoft.com/office/drawing/2014/main" id="{46E7F3A5-3730-51BA-0C02-97501185F1D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24"/>
          <a:stretch/>
        </p:blipFill>
        <p:spPr>
          <a:xfrm>
            <a:off x="6101508" y="9503535"/>
            <a:ext cx="1212154" cy="695447"/>
          </a:xfrm>
          <a:prstGeom prst="rect">
            <a:avLst/>
          </a:prstGeom>
        </p:spPr>
      </p:pic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5E3375AB-D32F-58BF-6C4A-9F77574D5CB0}"/>
              </a:ext>
            </a:extLst>
          </p:cNvPr>
          <p:cNvSpPr txBox="1"/>
          <p:nvPr/>
        </p:nvSpPr>
        <p:spPr>
          <a:xfrm>
            <a:off x="-344864" y="1216380"/>
            <a:ext cx="7696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228600">
                    <a:srgbClr val="FF0000">
                      <a:alpha val="40000"/>
                    </a:srgbClr>
                  </a:glow>
                </a:effectLst>
                <a:latin typeface="AR P楷書体M" panose="03000600000000000000" pitchFamily="66" charset="-128"/>
                <a:ea typeface="AR P楷書体M" panose="03000600000000000000" pitchFamily="66" charset="-128"/>
              </a:rPr>
              <a:t>特殊花火を打ち上げ、</a:t>
            </a:r>
            <a:endParaRPr kumimoji="1" lang="en-US" altLang="ja-JP" sz="4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228600">
                  <a:srgbClr val="FF0000">
                    <a:alpha val="40000"/>
                  </a:srgbClr>
                </a:glow>
              </a:effectLst>
              <a:latin typeface="AR P楷書体M" panose="03000600000000000000" pitchFamily="66" charset="-128"/>
              <a:ea typeface="AR P楷書体M" panose="03000600000000000000" pitchFamily="66" charset="-128"/>
            </a:endParaRPr>
          </a:p>
          <a:p>
            <a:pPr algn="ctr"/>
            <a:r>
              <a:rPr kumimoji="1" lang="ja-JP" altLang="en-US" sz="4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228600">
                    <a:srgbClr val="FF0000">
                      <a:alpha val="40000"/>
                    </a:srgbClr>
                  </a:glow>
                </a:effectLst>
                <a:latin typeface="AR P楷書体M" panose="03000600000000000000" pitchFamily="66" charset="-128"/>
                <a:ea typeface="AR P楷書体M" panose="03000600000000000000" pitchFamily="66" charset="-128"/>
              </a:rPr>
              <a:t>　町と花火大会を盛り上げたい</a:t>
            </a:r>
          </a:p>
        </p:txBody>
      </p:sp>
    </p:spTree>
    <p:extLst>
      <p:ext uri="{BB962C8B-B14F-4D97-AF65-F5344CB8AC3E}">
        <p14:creationId xmlns:p14="http://schemas.microsoft.com/office/powerpoint/2010/main" val="3840794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89" y="55791"/>
            <a:ext cx="7403123" cy="10476352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10"/>
          <p:cNvSpPr txBox="1"/>
          <p:nvPr/>
        </p:nvSpPr>
        <p:spPr>
          <a:xfrm>
            <a:off x="3336834" y="601098"/>
            <a:ext cx="3183084" cy="337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8692" tIns="49333" rIns="98692" bIns="49333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187" b="1" dirty="0">
                <a:solidFill>
                  <a:srgbClr val="6A5300"/>
                </a:solidFill>
                <a:latin typeface="Arial"/>
                <a:ea typeface="Arial"/>
                <a:cs typeface="Arial"/>
                <a:sym typeface="Arial"/>
              </a:rPr>
              <a:t>https://www.furusato-tax.jp/gcf/3879</a:t>
            </a:r>
            <a:endParaRPr lang="en-US" sz="1943" dirty="0"/>
          </a:p>
        </p:txBody>
      </p:sp>
      <p:sp>
        <p:nvSpPr>
          <p:cNvPr id="263" name="Google Shape;263;p10"/>
          <p:cNvSpPr txBox="1"/>
          <p:nvPr/>
        </p:nvSpPr>
        <p:spPr>
          <a:xfrm>
            <a:off x="4928375" y="4363935"/>
            <a:ext cx="2360286" cy="747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8692" tIns="49333" rIns="98692" bIns="49333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080" b="1" dirty="0">
                <a:solidFill>
                  <a:srgbClr val="6A5300"/>
                </a:solidFill>
              </a:rPr>
              <a:t>島根県川本町</a:t>
            </a:r>
            <a:endParaRPr lang="en-US" altLang="ja-JP" sz="1080" b="1" dirty="0">
              <a:solidFill>
                <a:srgbClr val="6A5300"/>
              </a:solidFill>
            </a:endParaRPr>
          </a:p>
          <a:p>
            <a:pPr>
              <a:lnSpc>
                <a:spcPct val="130000"/>
              </a:lnSpc>
            </a:pPr>
            <a:r>
              <a:rPr lang="ja-JP" altLang="en-US" sz="1080" b="1" dirty="0">
                <a:solidFill>
                  <a:srgbClr val="6A5300"/>
                </a:solidFill>
                <a:latin typeface="Arial"/>
                <a:ea typeface="Arial"/>
                <a:cs typeface="Arial"/>
                <a:sym typeface="Arial"/>
              </a:rPr>
              <a:t>　産業振興課　商工観光係</a:t>
            </a:r>
            <a:br>
              <a:rPr lang="ja-JP" altLang="en-US" sz="1080" b="1" dirty="0">
                <a:solidFill>
                  <a:srgbClr val="6A53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ja-JP" altLang="en-US" sz="1080" b="1" dirty="0">
                <a:solidFill>
                  <a:srgbClr val="6A5300"/>
                </a:solidFill>
                <a:latin typeface="Arial"/>
                <a:ea typeface="Arial"/>
                <a:cs typeface="Arial"/>
                <a:sym typeface="Arial"/>
              </a:rPr>
              <a:t>　電話：</a:t>
            </a:r>
            <a:r>
              <a:rPr lang="en-US" altLang="ja-JP" sz="1080" b="1" dirty="0">
                <a:solidFill>
                  <a:srgbClr val="6A5300"/>
                </a:solidFill>
              </a:rPr>
              <a:t>0855-72-0636</a:t>
            </a:r>
            <a:endParaRPr sz="1943" dirty="0"/>
          </a:p>
        </p:txBody>
      </p:sp>
      <p:sp>
        <p:nvSpPr>
          <p:cNvPr id="264" name="Google Shape;264;p10"/>
          <p:cNvSpPr txBox="1"/>
          <p:nvPr/>
        </p:nvSpPr>
        <p:spPr>
          <a:xfrm>
            <a:off x="4146067" y="9784645"/>
            <a:ext cx="3652490" cy="53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8692" tIns="49333" rIns="98692" bIns="49333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080" b="1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島根県川本町　</a:t>
            </a:r>
            <a:r>
              <a:rPr lang="ja-JP" altLang="en-US" sz="1080" b="1" dirty="0">
                <a:solidFill>
                  <a:srgbClr val="3F3F3F"/>
                </a:solidFill>
              </a:rPr>
              <a:t>ふるさと納税窓口</a:t>
            </a:r>
            <a:endParaRPr lang="en-US" altLang="ja-JP" sz="1080" b="1" dirty="0">
              <a:solidFill>
                <a:srgbClr val="3F3F3F"/>
              </a:solidFill>
            </a:endParaRPr>
          </a:p>
          <a:p>
            <a:pPr>
              <a:lnSpc>
                <a:spcPct val="130000"/>
              </a:lnSpc>
            </a:pPr>
            <a:r>
              <a:rPr lang="ja-JP" altLang="en-US" sz="1080" b="1" dirty="0">
                <a:solidFill>
                  <a:srgbClr val="3F3F3F"/>
                </a:solidFill>
              </a:rPr>
              <a:t>電話：</a:t>
            </a:r>
            <a:r>
              <a:rPr lang="en-US" altLang="ja-JP" sz="1080" b="1" dirty="0">
                <a:solidFill>
                  <a:srgbClr val="3F3F3F"/>
                </a:solidFill>
              </a:rPr>
              <a:t>0855-74-2260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053A035-887D-2594-5CDE-19638DD31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2755" y="1069340"/>
            <a:ext cx="1204206" cy="120420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272</Words>
  <Application>Microsoft Office PowerPoint</Application>
  <PresentationFormat>ユーザー設定</PresentationFormat>
  <Paragraphs>25</Paragraphs>
  <Slides>2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10" baseType="lpstr">
      <vt:lpstr>BIZ UDゴシック</vt:lpstr>
      <vt:lpstr>游ゴシック Medium</vt:lpstr>
      <vt:lpstr>Arial</vt:lpstr>
      <vt:lpstr>AR P楷書体M</vt:lpstr>
      <vt:lpstr>Calibri</vt:lpstr>
      <vt:lpstr>ＭＳ Ｐゴシック</vt:lpstr>
      <vt:lpstr>游ゴシック</vt:lpstr>
      <vt:lpstr>Office Theme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ダークカラー シンプル 花火大会 A4チラシ</dc:title>
  <dc:creator>横宮 優佑</dc:creator>
  <cp:lastModifiedBy>横宮 優佑</cp:lastModifiedBy>
  <cp:revision>3</cp:revision>
  <cp:lastPrinted>2025-04-30T05:23:23Z</cp:lastPrinted>
  <dcterms:created xsi:type="dcterms:W3CDTF">2006-08-16T00:00:00Z</dcterms:created>
  <dcterms:modified xsi:type="dcterms:W3CDTF">2025-04-30T05:23:26Z</dcterms:modified>
  <dc:identifier>DAGmEe7cQHk</dc:identifier>
</cp:coreProperties>
</file>